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35" r:id="rId5"/>
    <p:sldId id="336" r:id="rId6"/>
    <p:sldId id="343" r:id="rId7"/>
    <p:sldId id="337" r:id="rId8"/>
    <p:sldId id="371" r:id="rId9"/>
    <p:sldId id="338" r:id="rId10"/>
    <p:sldId id="342" r:id="rId11"/>
    <p:sldId id="341" r:id="rId12"/>
    <p:sldId id="344" r:id="rId13"/>
    <p:sldId id="361" r:id="rId14"/>
    <p:sldId id="280" r:id="rId15"/>
    <p:sldId id="362" r:id="rId16"/>
    <p:sldId id="364" r:id="rId17"/>
    <p:sldId id="340" r:id="rId18"/>
    <p:sldId id="339" r:id="rId19"/>
    <p:sldId id="346" r:id="rId20"/>
    <p:sldId id="373" r:id="rId21"/>
    <p:sldId id="347" r:id="rId22"/>
    <p:sldId id="348" r:id="rId23"/>
    <p:sldId id="349" r:id="rId24"/>
    <p:sldId id="378" r:id="rId25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254" autoAdjust="0"/>
  </p:normalViewPr>
  <p:slideViewPr>
    <p:cSldViewPr snapToGrid="0">
      <p:cViewPr varScale="1">
        <p:scale>
          <a:sx n="97" d="100"/>
          <a:sy n="97" d="100"/>
        </p:scale>
        <p:origin x="1099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3T21:42:56.651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64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8D3A2-D21A-466C-B4FC-8D8DDF9320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5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666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67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668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32A72-BA53-4517-81B8-3D64FCC21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6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1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5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0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4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4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4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5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5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5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5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2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6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180D3-F4E2-4FAA-9B2E-18CB9746F0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AAB46-A75B-4D4D-98A0-CCF8C88C72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 txBox="1"/>
          <p:nvPr/>
        </p:nvSpPr>
        <p:spPr bwMode="auto">
          <a:xfrm>
            <a:off x="5263200" y="156791"/>
            <a:ext cx="3600000" cy="405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52" name="图片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30902"/>
            <a:ext cx="2449881" cy="62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图片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9644" y="89752"/>
            <a:ext cx="2924356" cy="539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4" name="图片 15"/>
          <p:cNvPicPr>
            <a:picLocks noChangeAspect="1"/>
          </p:cNvPicPr>
          <p:nvPr/>
        </p:nvPicPr>
        <p:blipFill>
          <a:blip r:embed="rId3" cstate="print"/>
          <a:srcRect t="41238" b="27599"/>
          <a:stretch>
            <a:fillRect/>
          </a:stretch>
        </p:blipFill>
        <p:spPr bwMode="auto">
          <a:xfrm>
            <a:off x="635" y="658495"/>
            <a:ext cx="9143365" cy="203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连接符 9"/>
          <p:cNvCxnSpPr/>
          <p:nvPr/>
        </p:nvCxnSpPr>
        <p:spPr>
          <a:xfrm>
            <a:off x="757570" y="4076880"/>
            <a:ext cx="7534488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  <a:tileRect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 bwMode="auto">
          <a:xfrm>
            <a:off x="-147417" y="3298190"/>
            <a:ext cx="9143999" cy="7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Paper sharing:Deep neural network enabled active metasurface embedded design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6625" y="4469130"/>
            <a:ext cx="2275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Speaker :Ying Jie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What’s the “DBR”?</a:t>
            </a:r>
            <a:endParaRPr lang="en-US" altLang="zh-CN" sz="2400" b="1" dirty="0"/>
          </a:p>
        </p:txBody>
      </p:sp>
      <p:pic>
        <p:nvPicPr>
          <p:cNvPr id="3" name="图片 2" descr="29A4B9CDD7A4FAA49CCC488038CF2E8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776605"/>
            <a:ext cx="5855970" cy="409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65" y="1336040"/>
            <a:ext cx="2684145" cy="80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70" y="3352800"/>
            <a:ext cx="2536825" cy="810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What’s the “DBR”?</a:t>
            </a:r>
            <a:r>
              <a:rPr lang="zh-CN" altLang="en-US" sz="2400" b="1" dirty="0">
                <a:sym typeface="+mn-ea"/>
              </a:rPr>
              <a:t>（appendix）</a:t>
            </a:r>
            <a:endParaRPr lang="zh-CN" altLang="en-US" sz="2400" b="1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1045210"/>
            <a:ext cx="6290945" cy="35814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304280" y="1436370"/>
            <a:ext cx="2733675" cy="2066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What’s the “DBR”?</a:t>
            </a:r>
            <a:r>
              <a:rPr lang="zh-CN" altLang="en-US" sz="2400" b="1" dirty="0">
                <a:sym typeface="+mn-ea"/>
              </a:rPr>
              <a:t>（appendix）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470" y="840105"/>
            <a:ext cx="809117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分布式布拉格反射器（distributed Bragg reflector，DBR）是在波导中使用的反射器。  当光经过不同介质时在界面的地方会反射，反射率的大小会与介质间折射率大小有关，因此如果我们把不同折射率的薄膜交互周期性的堆叠在一起，当光经过这些不同折射率的薄膜的时候，由于各层反射回来的光因相位角的改变而进行建设性干涉，然后互相结合再一起，得到强烈反射光。</a:t>
            </a:r>
            <a:endParaRPr lang="zh-CN" altLang="en-US"/>
          </a:p>
          <a:p>
            <a:r>
              <a:rPr lang="zh-CN" altLang="en-US"/>
              <a:t>如果多膜层数变的非常多，而薄膜折射率 n1、n2、n3…. 的差变得非常小时，光就如同在同一个介质里前进，反射系数变得非常小。由于光的多重干涉而造成干涉效果十分明显，因此对于波长的选择变非常敏锐，在使用类似光栅情形时，这样的周期性结构就被称为分布式布拉格反射器（Distributed Bragg reflectors）。</a:t>
            </a:r>
            <a:endParaRPr lang="zh-CN" altLang="en-US"/>
          </a:p>
          <a:p>
            <a:r>
              <a:rPr lang="zh-CN" altLang="en-US"/>
              <a:t>这种现象常运用在单反相机的镜头上，虽然对于理想状态下的镜片而言，光线能够完全透过镜头，并正确的在底片或CCD上完全聚焦。然而，事实上，任何物体都会对光线反射，即便是透明玻璃也是如此，所以为了增加光通量，我们常会在镜头上镀膜，于是利用分布式布拉格反射器，可以使光线在一定波长的范围内减少反射，增加通光量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PCM——</a:t>
            </a:r>
            <a:r>
              <a:rPr lang="zh-CN" altLang="en-US" sz="2400" b="1" dirty="0">
                <a:sym typeface="+mn-ea"/>
              </a:rPr>
              <a:t>（Phase change materials</a:t>
            </a:r>
            <a:r>
              <a:rPr lang="en-US" altLang="zh-CN" sz="2400" b="1" dirty="0">
                <a:sym typeface="+mn-ea"/>
              </a:rPr>
              <a:t>/memory</a:t>
            </a:r>
            <a:r>
              <a:rPr lang="zh-CN" altLang="en-US" sz="2400" b="1" dirty="0">
                <a:sym typeface="+mn-ea"/>
              </a:rPr>
              <a:t>）</a:t>
            </a:r>
            <a:endParaRPr lang="zh-CN" altLang="en-US" sz="2400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885825"/>
            <a:ext cx="3825875" cy="2525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47235" y="1146175"/>
            <a:ext cx="859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CD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4003675" y="1913255"/>
            <a:ext cx="39547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Phase-change memory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2735580" y="3411855"/>
            <a:ext cx="211201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Amorphous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5266690" y="3411220"/>
            <a:ext cx="12960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ym typeface="+mn-ea"/>
              </a:rPr>
              <a:t>Crystal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4110990" y="2662555"/>
            <a:ext cx="2170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0/1</a:t>
            </a:r>
            <a:endParaRPr lang="en-US" altLang="zh-CN" sz="3200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15340" y="885825"/>
            <a:ext cx="6929755" cy="3537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10" grpId="0"/>
      <p:bldP spid="10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PCM——</a:t>
            </a:r>
            <a:r>
              <a:rPr lang="zh-CN" altLang="en-US" sz="2400" b="1" dirty="0">
                <a:sym typeface="+mn-ea"/>
              </a:rPr>
              <a:t>（Phase change materials）</a:t>
            </a:r>
            <a:endParaRPr lang="zh-CN" altLang="en-US" sz="2400" b="1" dirty="0"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" y="812165"/>
            <a:ext cx="3973195" cy="3973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4250055" y="1189355"/>
            <a:ext cx="4726940" cy="3025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532890" y="1089660"/>
            <a:ext cx="5447030" cy="3690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1031240" y="800735"/>
            <a:ext cx="7636510" cy="3802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732155" y="687705"/>
            <a:ext cx="7821295" cy="42214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5797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neural network enabled active metasurface embedded design</a:t>
            </a:r>
            <a:endParaRPr lang="en-US" altLang="zh-CN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88290" y="1102360"/>
            <a:ext cx="8016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# </a:t>
            </a:r>
            <a:r>
              <a:rPr lang="en-US" altLang="zh-CN"/>
              <a:t>Paper Abstract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</a:t>
            </a:r>
            <a:r>
              <a:rPr lang="en-US" altLang="zh-CN"/>
              <a:t>Provenance</a:t>
            </a:r>
            <a:r>
              <a:rPr lang="zh-CN" altLang="en-US"/>
              <a:t>：</a:t>
            </a:r>
            <a:r>
              <a:rPr lang="en-US"/>
              <a:t>Nanophotonics </a:t>
            </a:r>
            <a:r>
              <a:rPr lang="zh-CN" altLang="en-US"/>
              <a:t>（</a:t>
            </a:r>
            <a:r>
              <a:rPr lang="en-US" altLang="zh-CN"/>
              <a:t>IF</a:t>
            </a:r>
            <a:r>
              <a:rPr lang="en-US" altLang="zh-CN"/>
              <a:t> : 7.923</a:t>
            </a:r>
            <a:r>
              <a:rPr lang="zh-CN" altLang="en-US"/>
              <a:t>）</a:t>
            </a:r>
            <a:endParaRPr lang="en-US"/>
          </a:p>
          <a:p>
            <a:r>
              <a:rPr lang="zh-CN" altLang="en-US"/>
              <a:t>2. </a:t>
            </a:r>
            <a:r>
              <a:rPr lang="en-US" altLang="zh-CN"/>
              <a:t>Author</a:t>
            </a:r>
            <a:r>
              <a:rPr lang="zh-CN" altLang="en-US"/>
              <a:t>：</a:t>
            </a:r>
            <a:endParaRPr lang="zh-CN" altLang="en-US"/>
          </a:p>
          <a:p/>
          <a:p>
            <a:r>
              <a:rPr lang="zh-CN" altLang="en-US"/>
              <a:t>3. </a:t>
            </a:r>
            <a:r>
              <a:rPr lang="en-US" altLang="zh-CN"/>
              <a:t>Cites</a:t>
            </a:r>
            <a:r>
              <a:rPr lang="zh-CN" altLang="en-US"/>
              <a:t>：</a:t>
            </a:r>
            <a:r>
              <a:rPr lang="en-US" altLang="zh-CN"/>
              <a:t>not very high</a:t>
            </a:r>
            <a:r>
              <a:rPr lang="zh-CN" altLang="en-US"/>
              <a:t>（</a:t>
            </a:r>
            <a:r>
              <a:rPr lang="en-US" altLang="zh-CN"/>
              <a:t>According to incomplete statistics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5" y="1985010"/>
            <a:ext cx="6115050" cy="431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2565" y="3281045"/>
            <a:ext cx="87382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Goals:</a:t>
            </a:r>
            <a:endParaRPr lang="zh-CN" altLang="en-US"/>
          </a:p>
          <a:p>
            <a:r>
              <a:rPr lang="en-US" altLang="zh-CN"/>
              <a:t>       </a:t>
            </a:r>
            <a:r>
              <a:rPr lang="zh-CN" altLang="en-US"/>
              <a:t>In this paper, based on deep learning, </a:t>
            </a:r>
            <a:r>
              <a:rPr lang="en-US" altLang="zh-CN"/>
              <a:t> </a:t>
            </a:r>
            <a:r>
              <a:rPr lang="zh-CN" altLang="en-US"/>
              <a:t>a forward modeling and back design for photonic devices embedded with active metasurface structures is proposed.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MFP filter </a:t>
            </a:r>
            <a:r>
              <a:rPr lang="en-US" altLang="zh-CN" sz="2400" b="1" dirty="0">
                <a:sym typeface="+mn-ea"/>
              </a:rPr>
              <a:t>conceptual graph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" y="702310"/>
            <a:ext cx="7433945" cy="431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39565" y="449834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 matrix</a:t>
            </a:r>
            <a:r>
              <a:rPr lang="zh-CN" altLang="en-US"/>
              <a:t>：DBR transfer matrix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97955" y="70231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 matrix ： a description of scattering process and reaction process of microscopic particles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Forward prediction DNN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05" y="791845"/>
            <a:ext cx="7310120" cy="4255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5225" y="1082040"/>
            <a:ext cx="289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The NTN output is as follows: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05" y="2192655"/>
            <a:ext cx="3242310" cy="488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7245" y="2996565"/>
            <a:ext cx="1871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needle drop for 105 </a:t>
            </a:r>
            <a:r>
              <a:rPr lang="en-US" altLang="zh-CN"/>
              <a:t>picture</a:t>
            </a:r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Forward prediction DNN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90" y="661035"/>
            <a:ext cx="6012815" cy="5348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Inverse design DNN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765175"/>
            <a:ext cx="9055100" cy="53987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Background Knowledge 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017270" y="1139825"/>
            <a:ext cx="28530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ym typeface="+mn-ea"/>
              </a:rPr>
              <a:t>1. Meta</a:t>
            </a:r>
            <a:r>
              <a:rPr lang="en-US" altLang="zh-CN" sz="3200">
                <a:sym typeface="+mn-ea"/>
              </a:rPr>
              <a:t>surface</a:t>
            </a:r>
            <a:endParaRPr lang="en-US" altLang="zh-CN" sz="3200">
              <a:sym typeface="+mn-ea"/>
            </a:endParaRPr>
          </a:p>
          <a:p>
            <a:endParaRPr lang="en-US" altLang="zh-CN" sz="3200"/>
          </a:p>
          <a:p>
            <a:r>
              <a:rPr lang="en-US" altLang="zh-CN" sz="3200">
                <a:sym typeface="+mn-ea"/>
              </a:rPr>
              <a:t>2. DBR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3.PCM</a:t>
            </a:r>
            <a:endParaRPr lang="zh-CN" altLang="en-US" sz="32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Design examples with the inverse DNN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35" y="723265"/>
            <a:ext cx="6750050" cy="58159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Conclusions</a:t>
            </a:r>
            <a:endParaRPr lang="en-US" altLang="zh-CN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46380" y="1143635"/>
            <a:ext cx="81064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Advantages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 develop a method for the design of complex photonic structures</a:t>
            </a:r>
            <a:r>
              <a:rPr lang="zh-CN" altLang="en-US"/>
              <a:t>（</a:t>
            </a:r>
            <a:r>
              <a:rPr lang="en-US" altLang="zh-CN"/>
              <a:t>DNN helps </a:t>
            </a:r>
            <a:r>
              <a:rPr lang="en-US" altLang="zh-CN"/>
              <a:t>it to improve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achieve computational efficiency and accurate reverse structural design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the hybrid design scheme can be extended to other photonic structures containing S-matrix described metasurface, such as waveguide devices, photonic crystals, and stacked multilayer metasurface.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509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Other researches around meta surface </a:t>
            </a:r>
            <a:r>
              <a:rPr lang="en-US" altLang="zh-CN" sz="2400" b="1" dirty="0"/>
              <a:t>with DNN</a:t>
            </a:r>
            <a:endParaRPr lang="en-US" altLang="zh-CN" sz="2400" b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572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The buzzword “Metasurface” around in academic circles 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1039495"/>
            <a:ext cx="2025650" cy="629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1753235"/>
            <a:ext cx="3708400" cy="4572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421823" y="623253"/>
            <a:ext cx="2257425" cy="176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" y="2459355"/>
            <a:ext cx="3550920" cy="2374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030" y="2459355"/>
            <a:ext cx="2599055" cy="26219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572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The buzzword “Metasurface” around in academic circles 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1134110"/>
            <a:ext cx="6521450" cy="21209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400175" y="1836420"/>
            <a:ext cx="6819900" cy="352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15" y="1037590"/>
            <a:ext cx="6211570" cy="4105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573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The buzzword “Metasurface” around in academic circles </a:t>
            </a:r>
            <a:endParaRPr lang="en-US" altLang="zh-CN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859155"/>
            <a:ext cx="4064635" cy="415480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753610" y="1837055"/>
            <a:ext cx="3483610" cy="3108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531360" y="769620"/>
            <a:ext cx="4112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Reflection, transmission, diffraction and resonant absorption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573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The buzzword “Metasurface” around in academic circles </a:t>
            </a:r>
            <a:endParaRPr lang="en-US" altLang="zh-CN" sz="2400" b="1" dirty="0"/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5201920" y="740410"/>
            <a:ext cx="3180715" cy="429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34010" y="1670050"/>
            <a:ext cx="41884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For example, the figure on the right is a quarter-wave plate realized by using this type of material.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The copper metamaterial is regulated by the gain and loss of </a:t>
            </a:r>
            <a:r>
              <a:rPr lang="en-US" altLang="zh-CN"/>
              <a:t>VO2’s metallicity.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6045" y="125730"/>
            <a:ext cx="6494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ym typeface="+mn-ea"/>
              </a:rPr>
              <a:t>The buzzword “Metasurface” around in academic circles </a:t>
            </a:r>
            <a:endParaRPr lang="en-US" altLang="zh-CN" sz="2400" b="1" dirty="0"/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7750" y="575310"/>
            <a:ext cx="7464425" cy="441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35" y="650875"/>
            <a:ext cx="7183755" cy="4338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38580"/>
            <a:ext cx="8672195" cy="32029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Metasurface and optoelectronic devices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39140"/>
            <a:ext cx="3504565" cy="4295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17620" y="1647190"/>
            <a:ext cx="5158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Different codes allow information metamaterials to dynamically manipulate electromagnetic waves.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58565" y="2988310"/>
            <a:ext cx="55968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     </a:t>
            </a:r>
            <a:r>
              <a:rPr lang="zh-CN" altLang="en-US">
                <a:sym typeface="+mn-ea"/>
              </a:rPr>
              <a:t>It can also realize the control of multiple dimensions of incident electromagnetic wave.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3"/>
          <p:cNvCxnSpPr/>
          <p:nvPr/>
        </p:nvCxnSpPr>
        <p:spPr>
          <a:xfrm>
            <a:off x="0" y="623638"/>
            <a:ext cx="8712000" cy="0"/>
          </a:xfrm>
          <a:prstGeom prst="line">
            <a:avLst/>
          </a:prstGeom>
          <a:ln w="63500">
            <a:gradFill flip="none" rotWithShape="1">
              <a:gsLst>
                <a:gs pos="0">
                  <a:srgbClr val="D0E0DF"/>
                </a:gs>
                <a:gs pos="52000">
                  <a:srgbClr val="4C6969"/>
                </a:gs>
                <a:gs pos="100000">
                  <a:srgbClr val="D0E0DF"/>
                </a:gs>
              </a:gsLst>
              <a:lin ang="0" scaled="1"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07" y="88921"/>
            <a:ext cx="2358672" cy="53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05920" y="125449"/>
            <a:ext cx="58496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What’s the “DBR”(分布式布拉格反射器)?</a:t>
            </a:r>
            <a:endParaRPr lang="en-US" altLang="zh-CN" sz="2400" b="1" dirty="0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31140" y="1170940"/>
            <a:ext cx="4994275" cy="3117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955665" y="2110740"/>
            <a:ext cx="3081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   </a:t>
            </a:r>
            <a:r>
              <a:rPr lang="zh-CN" altLang="en-US"/>
              <a:t>The superposition of multiple layers of this material can form a DBR</a:t>
            </a:r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COMMONDATA" val="eyJoZGlkIjoiN2YzNjBkOTgyNWQ1YTMxYzM3MzMwNWFiODNmOWIzYW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2764</Words>
  <Application>WPS 演示</Application>
  <PresentationFormat>全屏显示(16:9)</PresentationFormat>
  <Paragraphs>104</Paragraphs>
  <Slides>22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Arial Unicode MS</vt:lpstr>
      <vt:lpstr>等线</vt:lpstr>
      <vt:lpstr>Calibri Light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罗圣</dc:creator>
  <cp:lastModifiedBy>浩鸳.</cp:lastModifiedBy>
  <cp:revision>178</cp:revision>
  <dcterms:created xsi:type="dcterms:W3CDTF">2018-08-27T07:20:00Z</dcterms:created>
  <dcterms:modified xsi:type="dcterms:W3CDTF">2022-10-20T01:06:37Z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2052-11.1.0.11751</vt:lpwstr>
  </property>
  <property fmtid="{D5CDD505-2E9C-101B-9397-08002B2CF9AE}" pid="3" name="ICV">
    <vt:lpwstr>61B004D481F7401FBA3BDF2A9BFE41B6</vt:lpwstr>
  </property>
</Properties>
</file>